
<file path=[Content_Types].xml><?xml version="1.0" encoding="utf-8"?>
<Types xmlns="http://schemas.openxmlformats.org/package/2006/content-types">
  <Default Extension="png" ContentType="image/png"/>
  <Default Extension="mp3" ContentType="audio/mpe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04" r:id="rId2"/>
    <p:sldId id="269" r:id="rId3"/>
    <p:sldId id="323" r:id="rId4"/>
    <p:sldId id="295" r:id="rId5"/>
    <p:sldId id="320" r:id="rId6"/>
    <p:sldId id="299" r:id="rId7"/>
    <p:sldId id="321" r:id="rId8"/>
    <p:sldId id="301" r:id="rId9"/>
    <p:sldId id="302" r:id="rId10"/>
    <p:sldId id="300" r:id="rId11"/>
    <p:sldId id="298" r:id="rId12"/>
    <p:sldId id="322" r:id="rId13"/>
    <p:sldId id="282" r:id="rId14"/>
    <p:sldId id="283" r:id="rId15"/>
  </p:sldIdLst>
  <p:sldSz cx="12188825" cy="6858000"/>
  <p:notesSz cx="6858000" cy="9144000"/>
  <p:custDataLst>
    <p:tags r:id="rId17"/>
  </p:custDataLst>
  <p:defaultTextStyle>
    <a:defPPr>
      <a:defRPr lang="zh-CN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000000"/>
    <a:srgbClr val="332D33"/>
    <a:srgbClr val="D2F3FA"/>
    <a:srgbClr val="F2F2F2"/>
    <a:srgbClr val="E7C5AA"/>
    <a:srgbClr val="4A1B1A"/>
    <a:srgbClr val="7F7F7F"/>
    <a:srgbClr val="BFBFBF"/>
    <a:srgbClr val="D5D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44" autoAdjust="0"/>
    <p:restoredTop sz="94660"/>
  </p:normalViewPr>
  <p:slideViewPr>
    <p:cSldViewPr>
      <p:cViewPr varScale="1">
        <p:scale>
          <a:sx n="77" d="100"/>
          <a:sy n="77" d="100"/>
        </p:scale>
        <p:origin x="330" y="11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CB459-46AB-4256-8421-53C4A88345B9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BAED6-B06E-434C-AACE-60A1A7542B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88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37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073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547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702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BAED6-B06E-434C-AACE-60A1A7542BD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229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50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49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6898" y="206375"/>
            <a:ext cx="2742486" cy="43878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441" y="206375"/>
            <a:ext cx="802431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445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061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32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448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34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790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23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686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613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58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72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441" y="1200151"/>
            <a:ext cx="5383398" cy="3394075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5986" y="1200151"/>
            <a:ext cx="5383398" cy="3394075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357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1" y="274637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199" b="1"/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90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47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59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748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266"/>
            </a:lvl1pPr>
            <a:lvl2pPr marL="609448" indent="0">
              <a:buNone/>
              <a:defRPr sz="3732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0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E1D44-E63B-4DBB-8883-82CC89F8509B}" type="datetimeFigureOut">
              <a:rPr lang="zh-CN" altLang="en-US" smtClean="0"/>
              <a:pPr/>
              <a:t>2018/11/7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31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441" y="274637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fld id="{64AE1D44-E63B-4DBB-8883-82CC89F8509B}" type="datetimeFigureOut">
              <a:rPr lang="zh-CN" altLang="en-US" smtClean="0"/>
              <a:pPr/>
              <a:t>2018/11/7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ea typeface="Arial Unicode MS" panose="020B0604020202020204" pitchFamily="34" charset="-122"/>
              </a:defRPr>
            </a:lvl1pPr>
          </a:lstStyle>
          <a:p>
            <a:fld id="{061DDD9C-763D-41D6-B049-2A0E67D256A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2572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121889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Arial Unicode MS" panose="020B0604020202020204" pitchFamily="34" charset="-122"/>
          <a:cs typeface="+mj-cs"/>
        </a:defRPr>
      </a:lvl1pPr>
    </p:titleStyle>
    <p:bodyStyle>
      <a:lvl1pPr marL="457086" indent="-457086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1pPr>
      <a:lvl2pPr marL="990352" indent="-380905" algn="l" defTabSz="121889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2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2pPr>
      <a:lvl3pPr marL="1523619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3199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3pPr>
      <a:lvl4pPr marL="2133067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4pPr>
      <a:lvl5pPr marL="2742514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6" kern="1200">
          <a:solidFill>
            <a:schemeClr val="tx1"/>
          </a:solidFill>
          <a:latin typeface="+mn-lt"/>
          <a:ea typeface="Arial Unicode MS" panose="020B0604020202020204" pitchFamily="34" charset="-122"/>
          <a:cs typeface="+mn-cs"/>
        </a:defRPr>
      </a:lvl5pPr>
      <a:lvl6pPr marL="3351962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9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7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5" indent="-304724" algn="l" defTabSz="12188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6444211" y="559723"/>
            <a:ext cx="5738557" cy="5738557"/>
          </a:xfrm>
          <a:prstGeom prst="ellipse">
            <a:avLst/>
          </a:prstGeom>
          <a:blipFill dpi="0" rotWithShape="1">
            <a:blip r:embed="rId5"/>
            <a:srcRect/>
            <a:stretch>
              <a:fillRect l="-1179" t="-7972" r="-911" b="-11504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745" y="552368"/>
            <a:ext cx="5753264" cy="5753264"/>
          </a:xfrm>
          <a:prstGeom prst="ellipse">
            <a:avLst/>
          </a:prstGeom>
          <a:blipFill dpi="0" rotWithShape="1">
            <a:blip r:embed="rId6"/>
            <a:srcRect/>
            <a:stretch>
              <a:fillRect l="-6726" t="-1076" r="-29396" b="-1014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137652" y="453445"/>
            <a:ext cx="5951111" cy="5951111"/>
          </a:xfrm>
          <a:prstGeom prst="ellipse">
            <a:avLst/>
          </a:prstGeom>
          <a:solidFill>
            <a:srgbClr val="332D3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3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51686" y="2405550"/>
            <a:ext cx="5723042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9600" kern="0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HomeCraft</a:t>
            </a:r>
            <a:r>
              <a:rPr lang="zh-TW" altLang="zh-TW" sz="5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zh-TW" altLang="zh-TW" sz="54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zh-CN" altLang="en-US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76962" y="5097151"/>
            <a:ext cx="44724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第九組  許勇晉 郭祐勛 宋睿哲  </a:t>
            </a:r>
            <a:endParaRPr lang="zh-CN" altLang="en-US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3" name="K.Williams - 菊次郎的夏天 - 钢琴版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33942" y="-1371176"/>
            <a:ext cx="812588" cy="81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7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3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746348" y="-678919"/>
            <a:ext cx="3210404" cy="3384376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9756" y="116632"/>
            <a:ext cx="24920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使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用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案例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776814"/>
              </p:ext>
            </p:extLst>
          </p:nvPr>
        </p:nvGraphicFramePr>
        <p:xfrm>
          <a:off x="2825914" y="1013269"/>
          <a:ext cx="7228937" cy="5426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Visio" r:id="rId3" imgW="7791486" imgH="5848414" progId="Visio.Drawing.15">
                  <p:embed/>
                </p:oleObj>
              </mc:Choice>
              <mc:Fallback>
                <p:oleObj name="Visio" r:id="rId3" imgW="7791486" imgH="5848414" progId="Visio.Drawing.15">
                  <p:embed/>
                  <p:pic>
                    <p:nvPicPr>
                      <p:cNvPr id="5" name="物件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5914" y="1013269"/>
                        <a:ext cx="7228937" cy="54261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3626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" y="1412776"/>
            <a:ext cx="10095486" cy="5053447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7783256" y="-2259632"/>
            <a:ext cx="4415341" cy="4124503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593953" y="0"/>
            <a:ext cx="279394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類別圖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779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4344" y="62577"/>
            <a:ext cx="3136199" cy="1200329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妈妈：给我一个大人的空间，长大了还您一个科学家！ </a:t>
            </a:r>
          </a:p>
        </p:txBody>
      </p:sp>
      <p:sp>
        <p:nvSpPr>
          <p:cNvPr id="15" name="椭圆 14"/>
          <p:cNvSpPr/>
          <p:nvPr/>
        </p:nvSpPr>
        <p:spPr>
          <a:xfrm>
            <a:off x="1341884" y="1354147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14129" y="1831345"/>
            <a:ext cx="18696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工具</a:t>
            </a:r>
            <a:endParaRPr lang="en-US" altLang="zh-CN" sz="60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1316181" y="308798"/>
            <a:ext cx="9771905" cy="707886"/>
            <a:chOff x="1221171" y="5111496"/>
            <a:chExt cx="9771905" cy="707886"/>
          </a:xfrm>
        </p:grpSpPr>
        <p:sp>
          <p:nvSpPr>
            <p:cNvPr id="24" name="文本框 12"/>
            <p:cNvSpPr txBox="1">
              <a:spLocks noChangeArrowheads="1"/>
            </p:cNvSpPr>
            <p:nvPr/>
          </p:nvSpPr>
          <p:spPr bwMode="auto">
            <a:xfrm>
              <a:off x="3606585" y="5111496"/>
              <a:ext cx="500107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4000" dirty="0">
                  <a:solidFill>
                    <a:srgbClr val="332D33"/>
                  </a:solidFill>
                  <a:latin typeface="+mn-lt"/>
                  <a:ea typeface="+mn-ea"/>
                  <a:cs typeface="+mn-ea"/>
                  <a:sym typeface="+mn-lt"/>
                </a:rPr>
                <a:t>Resource Required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1221171" y="5433714"/>
              <a:ext cx="2067631" cy="9598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925445" y="5433714"/>
              <a:ext cx="2067631" cy="9598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</p:grpSp>
      <p:sp>
        <p:nvSpPr>
          <p:cNvPr id="27" name="直排文字版面配置區 2"/>
          <p:cNvSpPr txBox="1">
            <a:spLocks/>
          </p:cNvSpPr>
          <p:nvPr/>
        </p:nvSpPr>
        <p:spPr>
          <a:xfrm>
            <a:off x="3383812" y="1699592"/>
            <a:ext cx="7895176" cy="4824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TW" sz="2800" dirty="0" err="1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Xcode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9.0</a:t>
            </a:r>
          </a:p>
          <a:p>
            <a:pPr lvl="1"/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iPhone6s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iPad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2017</a:t>
            </a:r>
          </a:p>
          <a:p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宋睿哲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整合、家具匯入、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支援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zh-TW" sz="28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許勇</a:t>
            </a:r>
            <a:r>
              <a:rPr lang="zh-TW" altLang="zh-TW" sz="2800" kern="100" dirty="0" smtClean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晉</a:t>
            </a:r>
            <a:r>
              <a:rPr lang="zh-TW" altLang="en-US" sz="2800" kern="100" dirty="0">
                <a:solidFill>
                  <a:schemeClr val="tx1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功能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撰寫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UML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圖繪製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郭祐勛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UI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設計、實作、報告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撰寫</a:t>
            </a:r>
            <a:endParaRPr lang="en-US" altLang="zh-TW" sz="2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8" name="椭圆 14"/>
          <p:cNvSpPr/>
          <p:nvPr/>
        </p:nvSpPr>
        <p:spPr>
          <a:xfrm>
            <a:off x="1375150" y="4329582"/>
            <a:ext cx="2016224" cy="2002845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640943" y="4546174"/>
            <a:ext cx="14846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8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人員分</a:t>
            </a:r>
            <a:r>
              <a:rPr lang="zh-TW" altLang="en-US" sz="48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配</a:t>
            </a:r>
            <a:endParaRPr lang="en-US" altLang="zh-CN" sz="48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6984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4203316" y="-1664113"/>
            <a:ext cx="3357787" cy="316835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30487" y="8806"/>
            <a:ext cx="2988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dirty="0">
                <a:solidFill>
                  <a:srgbClr val="FFCC99"/>
                </a:solidFill>
              </a:rPr>
              <a:t>Schedule</a:t>
            </a:r>
            <a:endParaRPr lang="zh-CN" altLang="en-US" sz="48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147722"/>
              </p:ext>
            </p:extLst>
          </p:nvPr>
        </p:nvGraphicFramePr>
        <p:xfrm>
          <a:off x="1455532" y="1700808"/>
          <a:ext cx="9391408" cy="47507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398520">
                  <a:extLst>
                    <a:ext uri="{9D8B030D-6E8A-4147-A177-3AD203B41FA5}">
                      <a16:colId xmlns:a16="http://schemas.microsoft.com/office/drawing/2014/main" val="3716405811"/>
                    </a:ext>
                  </a:extLst>
                </a:gridCol>
                <a:gridCol w="7992888">
                  <a:extLst>
                    <a:ext uri="{9D8B030D-6E8A-4147-A177-3AD203B41FA5}">
                      <a16:colId xmlns:a16="http://schemas.microsoft.com/office/drawing/2014/main" val="2363928255"/>
                    </a:ext>
                  </a:extLst>
                </a:gridCol>
              </a:tblGrid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工作項目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4814736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題目發想，確立製作方向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981219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研讀</a:t>
                      </a:r>
                      <a:r>
                        <a:rPr lang="en-US" altLang="zh-TW" dirty="0" err="1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ARKit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官方</a:t>
                      </a:r>
                      <a:r>
                        <a:rPr lang="en-US" altLang="zh-TW" sz="1800" kern="1200" dirty="0" smtClean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Document</a:t>
                      </a:r>
                      <a:endParaRPr lang="en-US" altLang="zh-TW" sz="1800" b="0" i="0" kern="1200" dirty="0" smtClean="0">
                        <a:solidFill>
                          <a:schemeClr val="dk1"/>
                        </a:solidFill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275681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設計、實作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平面偵測、家具模型蒐集繪製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941330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12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找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相關的第三方資源、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物體呈現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1834595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實作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介面、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物體的移動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&amp;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刪除、匯入家具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5184621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AR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家具的旋轉、調整家具大小、整合程式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7106538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UI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介面調整、報告撰寫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6212955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APP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穩定度及各場域的測試、錄製</a:t>
                      </a:r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APP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介紹影片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5290200"/>
                  </a:ext>
                </a:extLst>
              </a:tr>
              <a:tr h="475075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完成報告、</a:t>
                      </a:r>
                      <a:r>
                        <a:rPr lang="en-US" altLang="zh-TW" dirty="0" err="1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ppt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、介紹影片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5853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2233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30" y="893"/>
            <a:ext cx="7643494" cy="685621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6171" y="-537008"/>
            <a:ext cx="3551470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用一支好用的钢笔的品质，来比喻装修品质，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书房的设计自然流露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 </a:t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/>
            </a:r>
            <a:b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</a:b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76883" y="1916832"/>
            <a:ext cx="3498899" cy="3405108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0627" y="2649890"/>
            <a:ext cx="24114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000" dirty="0">
                <a:ln w="0"/>
                <a:solidFill>
                  <a:srgbClr val="FFCC9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watching~</a:t>
            </a:r>
            <a:endParaRPr lang="zh-TW" altLang="en-US" sz="4000" dirty="0">
              <a:ln w="0"/>
              <a:solidFill>
                <a:srgbClr val="FFCC99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43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椭圆 10"/>
          <p:cNvSpPr/>
          <p:nvPr/>
        </p:nvSpPr>
        <p:spPr>
          <a:xfrm>
            <a:off x="981154" y="1271217"/>
            <a:ext cx="2024634" cy="2024633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2" name="文本框 4"/>
          <p:cNvSpPr txBox="1">
            <a:spLocks noChangeArrowheads="1"/>
          </p:cNvSpPr>
          <p:nvPr/>
        </p:nvSpPr>
        <p:spPr bwMode="auto">
          <a:xfrm>
            <a:off x="810869" y="1674638"/>
            <a:ext cx="236520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7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背景</a:t>
            </a:r>
            <a:endParaRPr lang="en-US" altLang="zh-CN" sz="7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3546908" y="1270290"/>
            <a:ext cx="2365204" cy="2024634"/>
            <a:chOff x="4929731" y="1291869"/>
            <a:chExt cx="2365204" cy="2024634"/>
          </a:xfrm>
        </p:grpSpPr>
        <p:sp>
          <p:nvSpPr>
            <p:cNvPr id="13" name="椭圆 12"/>
            <p:cNvSpPr/>
            <p:nvPr/>
          </p:nvSpPr>
          <p:spPr>
            <a:xfrm>
              <a:off x="5100016" y="1291869"/>
              <a:ext cx="2024634" cy="2024634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 dirty="0">
                <a:cs typeface="+mn-ea"/>
                <a:sym typeface="+mn-lt"/>
              </a:endParaRPr>
            </a:p>
          </p:txBody>
        </p:sp>
        <p:sp>
          <p:nvSpPr>
            <p:cNvPr id="15" name="文本框 12"/>
            <p:cNvSpPr txBox="1">
              <a:spLocks noChangeArrowheads="1"/>
            </p:cNvSpPr>
            <p:nvPr/>
          </p:nvSpPr>
          <p:spPr bwMode="auto">
            <a:xfrm>
              <a:off x="4929731" y="1666389"/>
              <a:ext cx="236520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動機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6225426" y="1259730"/>
            <a:ext cx="2366456" cy="2024633"/>
            <a:chOff x="8517539" y="1333109"/>
            <a:chExt cx="2366456" cy="2024633"/>
          </a:xfrm>
        </p:grpSpPr>
        <p:sp>
          <p:nvSpPr>
            <p:cNvPr id="14" name="椭圆 13"/>
            <p:cNvSpPr/>
            <p:nvPr/>
          </p:nvSpPr>
          <p:spPr>
            <a:xfrm>
              <a:off x="8688450" y="1333109"/>
              <a:ext cx="2024634" cy="2024633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16" name="文本框 13"/>
            <p:cNvSpPr txBox="1">
              <a:spLocks noChangeArrowheads="1"/>
            </p:cNvSpPr>
            <p:nvPr/>
          </p:nvSpPr>
          <p:spPr bwMode="auto">
            <a:xfrm>
              <a:off x="8517539" y="1678062"/>
              <a:ext cx="23664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目的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2254986" y="5111496"/>
            <a:ext cx="7631367" cy="707886"/>
            <a:chOff x="2254986" y="5111496"/>
            <a:chExt cx="7631367" cy="707886"/>
          </a:xfrm>
        </p:grpSpPr>
        <p:sp>
          <p:nvSpPr>
            <p:cNvPr id="20" name="文本框 12"/>
            <p:cNvSpPr txBox="1">
              <a:spLocks noChangeArrowheads="1"/>
            </p:cNvSpPr>
            <p:nvPr/>
          </p:nvSpPr>
          <p:spPr bwMode="auto">
            <a:xfrm>
              <a:off x="3606585" y="5111496"/>
              <a:ext cx="500107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4000" dirty="0" smtClean="0">
                  <a:solidFill>
                    <a:srgbClr val="332D33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目錄</a:t>
              </a:r>
              <a:endParaRPr lang="en-US" altLang="zh-CN" sz="4000" dirty="0">
                <a:solidFill>
                  <a:srgbClr val="332D33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254986" y="5422638"/>
              <a:ext cx="2067631" cy="9598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818722" y="5422638"/>
              <a:ext cx="2067631" cy="95986"/>
            </a:xfrm>
            <a:prstGeom prst="rect">
              <a:avLst/>
            </a:prstGeom>
            <a:solidFill>
              <a:srgbClr val="332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199" dirty="0">
                <a:cs typeface="+mn-ea"/>
                <a:sym typeface="+mn-lt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8905197" y="1270291"/>
            <a:ext cx="2366456" cy="2024633"/>
            <a:chOff x="9307877" y="3349623"/>
            <a:chExt cx="2366456" cy="2024633"/>
          </a:xfrm>
        </p:grpSpPr>
        <p:sp>
          <p:nvSpPr>
            <p:cNvPr id="25" name="椭圆 13"/>
            <p:cNvSpPr/>
            <p:nvPr/>
          </p:nvSpPr>
          <p:spPr>
            <a:xfrm>
              <a:off x="9478788" y="3349623"/>
              <a:ext cx="2024634" cy="2024633"/>
            </a:xfrm>
            <a:prstGeom prst="ellips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600">
                <a:cs typeface="+mn-ea"/>
                <a:sym typeface="+mn-lt"/>
              </a:endParaRPr>
            </a:p>
          </p:txBody>
        </p:sp>
        <p:sp>
          <p:nvSpPr>
            <p:cNvPr id="27" name="文本框 13"/>
            <p:cNvSpPr txBox="1">
              <a:spLocks noChangeArrowheads="1"/>
            </p:cNvSpPr>
            <p:nvPr/>
          </p:nvSpPr>
          <p:spPr bwMode="auto">
            <a:xfrm>
              <a:off x="9307877" y="3751215"/>
              <a:ext cx="23664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TW" altLang="en-US" sz="7200" dirty="0" smtClean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需</a:t>
              </a:r>
              <a:r>
                <a:rPr lang="zh-TW" altLang="en-US" sz="7200" dirty="0">
                  <a:solidFill>
                    <a:schemeClr val="bg1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+mn-ea"/>
                  <a:sym typeface="+mn-lt"/>
                </a:rPr>
                <a:t>求</a:t>
              </a:r>
              <a:endParaRPr lang="en-US" altLang="zh-CN" sz="7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314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291759" y="2132856"/>
            <a:ext cx="2880962" cy="287257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1804" y="2292190"/>
            <a:ext cx="2891659" cy="2553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998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背景</a:t>
            </a:r>
            <a:endParaRPr lang="en-US" altLang="zh-TW" sz="7998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7998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趨勢</a:t>
            </a:r>
            <a:endParaRPr lang="en-US" altLang="zh-CN" sz="7998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51809" y="1700808"/>
            <a:ext cx="8136903" cy="3949671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隨著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城市人口密集化程度的上升，但可利用的土地卻有限制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，導致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土地的價格節節上漲，為了擴展生活的空間，數也數不盡高樓大廈紛紛林立而起，人們居住的樓層越來越高，但實際上能用的坪數卻還是一樣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少。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如何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購買家具、如何精美的佈置已經變成了一門學問。</a:t>
            </a:r>
            <a:endParaRPr lang="zh-TW" altLang="en-US" sz="2800" dirty="0"/>
          </a:p>
          <a:p>
            <a:r>
              <a:rPr lang="zh-CN" altLang="en-US" sz="2666" dirty="0" smtClean="0">
                <a:solidFill>
                  <a:schemeClr val="bg1"/>
                </a:solidFill>
                <a:cs typeface="+mn-ea"/>
                <a:sym typeface="+mn-lt"/>
              </a:rPr>
              <a:t>。</a:t>
            </a:r>
            <a:endParaRPr lang="zh-CN" altLang="en-US" sz="2666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658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7788" y="-1183152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9836" y="32461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動</a:t>
            </a:r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機</a:t>
            </a:r>
            <a:endParaRPr lang="en-US" altLang="zh-TW" sz="7998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1904849" y="2644981"/>
            <a:ext cx="9505056" cy="4336382"/>
          </a:xfrm>
        </p:spPr>
        <p:txBody>
          <a:bodyPr/>
          <a:lstStyle/>
          <a:p>
            <a:pPr marL="0" indent="0" algn="just">
              <a:buNone/>
            </a:pP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32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有些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時候，想買新的家具放置在家裡，往往都要先量尺寸再去賣場挑選，到了賣場，找到心儀的家具，但不知道是不是和擺在家裡。買了之後，發現放的位置不是很滿意，還要花費時間去搬動。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598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477788" y="-1167355"/>
            <a:ext cx="2880962" cy="2880962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348" y="-96614"/>
            <a:ext cx="24455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sz="40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9836" y="116632"/>
            <a:ext cx="2298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2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目的</a:t>
            </a:r>
            <a:endParaRPr lang="en-US" altLang="zh-TW" sz="72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3" name="直排文字版面配置區 2"/>
          <p:cNvSpPr txBox="1">
            <a:spLocks/>
          </p:cNvSpPr>
          <p:nvPr/>
        </p:nvSpPr>
        <p:spPr>
          <a:xfrm>
            <a:off x="3563527" y="611272"/>
            <a:ext cx="7787965" cy="5918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  利用</a:t>
            </a:r>
            <a:r>
              <a:rPr lang="en-US" altLang="zh-TW" sz="2800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AR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技術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，我們可以讓虛擬家具與現實場景做互動，以便於解決購買家具時的困擾。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5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這個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APP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需要做到以下幾點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家中便能比較空間與家具的大小。</a:t>
            </a:r>
          </a:p>
          <a:p>
            <a:pPr lvl="1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在購買前便知道此家具購買後，對於整體的美觀是否滿意。</a:t>
            </a:r>
          </a:p>
          <a:p>
            <a:pPr lvl="1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擺放家具時，需讓家具能夠做各角度的旋轉及移動。</a:t>
            </a:r>
          </a:p>
          <a:p>
            <a:pPr lvl="1"/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即便處在沒有網路的情況下，也能夠佈置。</a:t>
            </a:r>
          </a:p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4215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589162" y="137861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2188501"/>
            <a:ext cx="20871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需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求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分</a:t>
            </a:r>
            <a:r>
              <a:rPr lang="zh-TW" altLang="en-US" sz="6600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析</a:t>
            </a:r>
            <a:endParaRPr lang="zh-CN" altLang="en-US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直排文字版面配置區 2"/>
          <p:cNvSpPr txBox="1">
            <a:spLocks/>
          </p:cNvSpPr>
          <p:nvPr/>
        </p:nvSpPr>
        <p:spPr>
          <a:xfrm>
            <a:off x="3358108" y="1387862"/>
            <a:ext cx="7532739" cy="4836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32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購買家具時的困</a:t>
            </a:r>
            <a:r>
              <a:rPr lang="zh-TW" altLang="en-US" sz="3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擾</a:t>
            </a:r>
            <a:r>
              <a:rPr lang="zh-TW" altLang="en-US" sz="32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14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量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測空間時，可能會因為周圍的擺設導致難以測量</a:t>
            </a:r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2800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需要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親自至家具行挑選家具。</a:t>
            </a: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無法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在購買時得知該家具擺設後的觀感。</a:t>
            </a:r>
          </a:p>
          <a:p>
            <a:pPr lvl="1"/>
            <a:r>
              <a:rPr lang="zh-TW" altLang="en-US" sz="28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若運送到家</a:t>
            </a:r>
            <a:r>
              <a:rPr lang="zh-TW" altLang="en-US" sz="28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中才發現不合適，退換貨容易造成買賣雙方的困擾。</a:t>
            </a:r>
          </a:p>
          <a:p>
            <a:pPr lvl="1"/>
            <a:endParaRPr lang="en-US" altLang="zh-TW" sz="18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80804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600459" y="1407440"/>
            <a:ext cx="3743441" cy="3743441"/>
          </a:xfrm>
          <a:prstGeom prst="ellipse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858" y="2123430"/>
            <a:ext cx="28916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功能</a:t>
            </a:r>
            <a:endParaRPr lang="en-US" altLang="zh-TW" sz="6600" dirty="0" smtClean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r>
              <a:rPr lang="zh-TW" altLang="en-US" sz="6600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說明</a:t>
            </a:r>
            <a:endParaRPr lang="en-US" altLang="zh-CN" sz="6600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6600" dirty="0">
              <a:solidFill>
                <a:srgbClr val="FFCC99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864718" y="115015"/>
            <a:ext cx="2254986" cy="267765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设计说明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把自己的设计亮点尽量发挥到极致，然后全部的列出来，相信业主会被你感动哭了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…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2422004" y="692696"/>
            <a:ext cx="9478789" cy="5544616"/>
          </a:xfrm>
        </p:spPr>
        <p:txBody>
          <a:bodyPr>
            <a:noAutofit/>
          </a:bodyPr>
          <a:lstStyle/>
          <a:p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偵測平面：能夠偵測現實環境並將平面顯示出來。</a:t>
            </a:r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放置家具：點擊平面的任意一處即可放置想要的家具。</a:t>
            </a:r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移動：可以任意移動已放置在平面上的家具。</a:t>
            </a:r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旋轉：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可以</a:t>
            </a:r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任意旋轉已</a:t>
            </a:r>
            <a:r>
              <a:rPr lang="zh-TW" altLang="en-US" sz="3000" dirty="0">
                <a:latin typeface="標楷體" panose="03000509000000000000" pitchFamily="65" charset="-120"/>
                <a:ea typeface="標楷體" panose="03000509000000000000" pitchFamily="65" charset="-120"/>
              </a:rPr>
              <a:t>放置在平面上的家具</a:t>
            </a:r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3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3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刪除：可以選擇單一家具刪除或者清空已擺放的所有家具。</a:t>
            </a:r>
            <a:endParaRPr lang="zh-TW" altLang="en-US" sz="3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5497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197869" y="1263071"/>
            <a:ext cx="2681444" cy="2669985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2" name="文本框 4"/>
          <p:cNvSpPr txBox="1">
            <a:spLocks noChangeArrowheads="1"/>
          </p:cNvSpPr>
          <p:nvPr/>
        </p:nvSpPr>
        <p:spPr bwMode="auto">
          <a:xfrm>
            <a:off x="1361745" y="1597229"/>
            <a:ext cx="240089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6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系統</a:t>
            </a:r>
            <a:r>
              <a:rPr lang="zh-TW" altLang="en-US" sz="6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架構</a:t>
            </a:r>
            <a:endParaRPr lang="en-US" altLang="zh-CN" sz="6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4911810" y="1657598"/>
            <a:ext cx="236520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效果</a:t>
            </a:r>
            <a:endParaRPr lang="en-US" altLang="zh-CN" sz="8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文本框 13"/>
          <p:cNvSpPr txBox="1">
            <a:spLocks noChangeArrowheads="1"/>
          </p:cNvSpPr>
          <p:nvPr/>
        </p:nvSpPr>
        <p:spPr bwMode="auto">
          <a:xfrm>
            <a:off x="8462027" y="1628800"/>
            <a:ext cx="236645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8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工艺</a:t>
            </a:r>
            <a:endParaRPr lang="en-US" altLang="zh-CN" sz="8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文本框 12"/>
          <p:cNvSpPr txBox="1">
            <a:spLocks noChangeArrowheads="1"/>
          </p:cNvSpPr>
          <p:nvPr/>
        </p:nvSpPr>
        <p:spPr bwMode="auto">
          <a:xfrm>
            <a:off x="3588963" y="5097378"/>
            <a:ext cx="500107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spcBef>
                <a:spcPct val="0"/>
              </a:spcBef>
              <a:buFontTx/>
              <a:buNone/>
              <a:defRPr sz="4000">
                <a:solidFill>
                  <a:srgbClr val="332D33"/>
                </a:solidFill>
                <a:cs typeface="+mn-ea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>
                <a:sym typeface="+mn-lt"/>
              </a:rPr>
              <a:t>UML</a:t>
            </a:r>
            <a:endParaRPr lang="en-US" altLang="zh-CN" dirty="0"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254986" y="5422638"/>
            <a:ext cx="2067631" cy="95986"/>
          </a:xfrm>
          <a:prstGeom prst="rect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818722" y="5422638"/>
            <a:ext cx="2067631" cy="95986"/>
          </a:xfrm>
          <a:prstGeom prst="rect">
            <a:avLst/>
          </a:prstGeom>
          <a:solidFill>
            <a:srgbClr val="332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199" dirty="0">
              <a:cs typeface="+mn-ea"/>
              <a:sym typeface="+mn-lt"/>
            </a:endParaRPr>
          </a:p>
        </p:txBody>
      </p:sp>
      <p:sp>
        <p:nvSpPr>
          <p:cNvPr id="19" name="椭圆 10"/>
          <p:cNvSpPr/>
          <p:nvPr/>
        </p:nvSpPr>
        <p:spPr>
          <a:xfrm>
            <a:off x="4642736" y="1263071"/>
            <a:ext cx="2681444" cy="2669985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2" name="椭圆 10"/>
          <p:cNvSpPr/>
          <p:nvPr/>
        </p:nvSpPr>
        <p:spPr>
          <a:xfrm>
            <a:off x="8170553" y="1263071"/>
            <a:ext cx="2681444" cy="2669985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5" name="文本框 4"/>
          <p:cNvSpPr txBox="1">
            <a:spLocks noChangeArrowheads="1"/>
          </p:cNvSpPr>
          <p:nvPr/>
        </p:nvSpPr>
        <p:spPr bwMode="auto">
          <a:xfrm>
            <a:off x="4783011" y="1597229"/>
            <a:ext cx="240089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6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使用案例</a:t>
            </a:r>
            <a:endParaRPr lang="en-US" altLang="zh-CN" sz="6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6" name="文本框 4"/>
          <p:cNvSpPr txBox="1">
            <a:spLocks noChangeArrowheads="1"/>
          </p:cNvSpPr>
          <p:nvPr/>
        </p:nvSpPr>
        <p:spPr bwMode="auto">
          <a:xfrm>
            <a:off x="8174551" y="1980578"/>
            <a:ext cx="268012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60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類別</a:t>
            </a:r>
            <a:r>
              <a:rPr lang="zh-TW" altLang="en-US" sz="60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圖</a:t>
            </a:r>
            <a:endParaRPr lang="en-US" altLang="zh-CN" sz="60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609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-727928" y="-681715"/>
            <a:ext cx="5021159" cy="4830795"/>
          </a:xfrm>
          <a:prstGeom prst="ellipse">
            <a:avLst/>
          </a:prstGeom>
          <a:blipFill dpi="0" rotWithShape="1">
            <a:blip r:embed="rId3"/>
            <a:srcRect/>
            <a:stretch>
              <a:fillRect l="-35335" t="-16" r="-15153" b="-332"/>
            </a:stretch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90193" y="671853"/>
            <a:ext cx="24920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600" b="1" dirty="0" smtClean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系統</a:t>
            </a:r>
            <a:r>
              <a:rPr lang="zh-TW" altLang="en-US" sz="6600" b="1" dirty="0">
                <a:solidFill>
                  <a:srgbClr val="FFCC9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架構</a:t>
            </a:r>
            <a:endParaRPr lang="zh-CN" altLang="en-US" sz="6600" b="1" dirty="0">
              <a:solidFill>
                <a:srgbClr val="FFCC9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302466"/>
              </p:ext>
            </p:extLst>
          </p:nvPr>
        </p:nvGraphicFramePr>
        <p:xfrm>
          <a:off x="4582244" y="836712"/>
          <a:ext cx="7128792" cy="5608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Visio" r:id="rId4" imgW="8934282" imgH="7029322" progId="Visio.Drawing.15">
                  <p:embed/>
                </p:oleObj>
              </mc:Choice>
              <mc:Fallback>
                <p:oleObj name="Visio" r:id="rId4" imgW="8934282" imgH="7029322" progId="Visio.Drawing.15">
                  <p:embed/>
                  <p:pic>
                    <p:nvPicPr>
                      <p:cNvPr id="3" name="物件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82244" y="836712"/>
                        <a:ext cx="7128792" cy="56087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9162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5601D810-B477-4B0E-8281-2A40B20D9BCB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ULTRA_SCORM_SLIDE_COUNT" val="5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室内设计PPT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造字工房悦黑体验版纤细体"/>
        <a:cs typeface=""/>
      </a:majorFont>
      <a:minorFont>
        <a:latin typeface="Arial"/>
        <a:ea typeface="造字工房悦黑体验版纤细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/>
          <a:srcRect/>
          <a:stretch>
            <a:fillRect l="-34529" t="-808" r="-17185" b="-316"/>
          </a:stretch>
        </a:blipFill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 dirty="0"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3030</TotalTime>
  <Words>652</Words>
  <Application>Microsoft Office PowerPoint</Application>
  <PresentationFormat>自訂</PresentationFormat>
  <Paragraphs>98</Paragraphs>
  <Slides>14</Slides>
  <Notes>5</Notes>
  <HiddenSlides>0</HiddenSlides>
  <MMClips>1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4" baseType="lpstr">
      <vt:lpstr>Arial Unicode MS</vt:lpstr>
      <vt:lpstr>等线</vt:lpstr>
      <vt:lpstr>造字工房悦黑体验版纤细体</vt:lpstr>
      <vt:lpstr>標楷體</vt:lpstr>
      <vt:lpstr>Arial</vt:lpstr>
      <vt:lpstr>Calibri</vt:lpstr>
      <vt:lpstr>Times New Roman</vt:lpstr>
      <vt:lpstr>Wingdings 3</vt:lpstr>
      <vt:lpstr>Office 主题​​</vt:lpstr>
      <vt:lpstr>Visio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第九組</dc:creator>
  <cp:lastModifiedBy>Ruei-Jhe</cp:lastModifiedBy>
  <cp:revision>133</cp:revision>
  <dcterms:created xsi:type="dcterms:W3CDTF">2014-03-22T10:32:08Z</dcterms:created>
  <dcterms:modified xsi:type="dcterms:W3CDTF">2018-11-07T08:28:28Z</dcterms:modified>
</cp:coreProperties>
</file>